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75" r:id="rId9"/>
    <p:sldId id="272" r:id="rId10"/>
    <p:sldId id="273" r:id="rId11"/>
    <p:sldId id="274" r:id="rId12"/>
    <p:sldId id="264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7F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40" y="-9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7FDA4A-230F-4809-AD49-19A1F1B48310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6E7CD0-364C-4191-8AC5-87DDD8E7D34E}">
      <dgm:prSet phldrT="[Text]"/>
      <dgm:spPr>
        <a:solidFill>
          <a:schemeClr val="accent5">
            <a:lumMod val="5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ক্রেডিট জের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21FFFAFB-47AD-4290-BBCC-127E97A0BAFB}" type="sibTrans" cxnId="{4D4E8EFA-6027-462A-A6E6-D3D1DD28F033}">
      <dgm:prSet/>
      <dgm:spPr/>
      <dgm:t>
        <a:bodyPr/>
        <a:lstStyle/>
        <a:p>
          <a:endParaRPr lang="en-US"/>
        </a:p>
      </dgm:t>
    </dgm:pt>
    <dgm:pt modelId="{C094A25E-04E2-425B-9E93-26FDACEED166}" type="parTrans" cxnId="{4D4E8EFA-6027-462A-A6E6-D3D1DD28F033}">
      <dgm:prSet/>
      <dgm:spPr/>
      <dgm:t>
        <a:bodyPr/>
        <a:lstStyle/>
        <a:p>
          <a:endParaRPr lang="en-US"/>
        </a:p>
      </dgm:t>
    </dgm:pt>
    <dgm:pt modelId="{93AA478A-8DA3-47E4-AA45-825B3F9486A9}">
      <dgm:prSet phldrT="[Text]" custT="1"/>
      <dgm:spPr>
        <a:solidFill>
          <a:schemeClr val="accent5">
            <a:lumMod val="75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bn-BD" sz="3200" dirty="0" smtClean="0">
              <a:latin typeface="NikoshBAN" pitchFamily="2" charset="0"/>
              <a:cs typeface="NikoshBAN" pitchFamily="2" charset="0"/>
            </a:rPr>
            <a:t>  </a:t>
          </a:r>
          <a:r>
            <a:rPr lang="bn-BD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rPr>
            <a:t>খতিয়ানের জের</a:t>
          </a:r>
        </a:p>
      </dgm:t>
    </dgm:pt>
    <dgm:pt modelId="{E2DDC82C-6FB8-4D9A-AE4C-88189779CE26}" type="sibTrans" cxnId="{03ECD96D-B5A4-4E5E-AC54-E3108A924043}">
      <dgm:prSet/>
      <dgm:spPr/>
      <dgm:t>
        <a:bodyPr/>
        <a:lstStyle/>
        <a:p>
          <a:endParaRPr lang="en-US"/>
        </a:p>
      </dgm:t>
    </dgm:pt>
    <dgm:pt modelId="{97C8F858-0670-4BF4-95C7-9BB03CE32F5F}" type="parTrans" cxnId="{03ECD96D-B5A4-4E5E-AC54-E3108A924043}">
      <dgm:prSet/>
      <dgm:spPr/>
      <dgm:t>
        <a:bodyPr/>
        <a:lstStyle/>
        <a:p>
          <a:endParaRPr lang="en-US"/>
        </a:p>
      </dgm:t>
    </dgm:pt>
    <dgm:pt modelId="{2B7C67EB-5C59-4CC6-B214-BD8F2293E23C}">
      <dgm:prSet phldrT="[Text]"/>
      <dgm:spPr>
        <a:solidFill>
          <a:schemeClr val="accent5">
            <a:lumMod val="5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ডেবিট জের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1B91464D-3377-49D4-8996-E58443B90CE6}" type="parTrans" cxnId="{27BB3448-6B3E-425E-AFBF-D8CAC0037374}">
      <dgm:prSet/>
      <dgm:spPr/>
      <dgm:t>
        <a:bodyPr/>
        <a:lstStyle/>
        <a:p>
          <a:endParaRPr lang="en-US"/>
        </a:p>
      </dgm:t>
    </dgm:pt>
    <dgm:pt modelId="{D6B3824B-EE4B-450F-8B4A-1E6EC80657E0}" type="sibTrans" cxnId="{27BB3448-6B3E-425E-AFBF-D8CAC0037374}">
      <dgm:prSet/>
      <dgm:spPr/>
      <dgm:t>
        <a:bodyPr/>
        <a:lstStyle/>
        <a:p>
          <a:endParaRPr lang="en-US"/>
        </a:p>
      </dgm:t>
    </dgm:pt>
    <dgm:pt modelId="{0D8112E7-10B8-4DF2-BEDA-3B954FFCD52D}" type="pres">
      <dgm:prSet presAssocID="{017FDA4A-230F-4809-AD49-19A1F1B4831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041729D-B79E-4EF9-8963-E075D22C2A11}" type="pres">
      <dgm:prSet presAssocID="{93AA478A-8DA3-47E4-AA45-825B3F9486A9}" presName="singleCycle" presStyleCnt="0"/>
      <dgm:spPr/>
    </dgm:pt>
    <dgm:pt modelId="{BB67A485-9B80-4980-842D-06054919B7B0}" type="pres">
      <dgm:prSet presAssocID="{93AA478A-8DA3-47E4-AA45-825B3F9486A9}" presName="singleCenter" presStyleLbl="node1" presStyleIdx="0" presStyleCnt="3" custScaleX="283991" custScaleY="49998" custLinFactNeighborX="4694" custLinFactNeighborY="10269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69FB7067-9AF9-417C-9CCD-9C9937F1BB31}" type="pres">
      <dgm:prSet presAssocID="{C094A25E-04E2-425B-9E93-26FDACEED166}" presName="Name56" presStyleLbl="parChTrans1D2" presStyleIdx="0" presStyleCnt="2"/>
      <dgm:spPr/>
      <dgm:t>
        <a:bodyPr/>
        <a:lstStyle/>
        <a:p>
          <a:endParaRPr lang="en-US"/>
        </a:p>
      </dgm:t>
    </dgm:pt>
    <dgm:pt modelId="{1808C740-22FF-4137-9BBF-49981A9FAF3F}" type="pres">
      <dgm:prSet presAssocID="{086E7CD0-364C-4191-8AC5-87DDD8E7D34E}" presName="text0" presStyleLbl="node1" presStyleIdx="1" presStyleCnt="3" custScaleX="217157" custScaleY="68239" custRadScaleRad="125381" custRadScaleInc="1429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1344F7-D9F9-4F4C-92C2-862AE9E56BA6}" type="pres">
      <dgm:prSet presAssocID="{1B91464D-3377-49D4-8996-E58443B90CE6}" presName="Name56" presStyleLbl="parChTrans1D2" presStyleIdx="1" presStyleCnt="2"/>
      <dgm:spPr/>
      <dgm:t>
        <a:bodyPr/>
        <a:lstStyle/>
        <a:p>
          <a:endParaRPr lang="en-US"/>
        </a:p>
      </dgm:t>
    </dgm:pt>
    <dgm:pt modelId="{1CDFD5DD-7456-42F4-A424-F691C009E654}" type="pres">
      <dgm:prSet presAssocID="{2B7C67EB-5C59-4CC6-B214-BD8F2293E23C}" presName="text0" presStyleLbl="node1" presStyleIdx="2" presStyleCnt="3" custScaleX="217157" custScaleY="68239" custRadScaleRad="108507" custRadScaleInc="486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882E9D-4B48-4C83-A8FB-7F0F58E7F1F7}" type="presOf" srcId="{017FDA4A-230F-4809-AD49-19A1F1B48310}" destId="{0D8112E7-10B8-4DF2-BEDA-3B954FFCD52D}" srcOrd="0" destOrd="0" presId="urn:microsoft.com/office/officeart/2008/layout/RadialCluster"/>
    <dgm:cxn modelId="{2C2AD2E8-ED48-4C94-9DD4-883C07A7DCF1}" type="presOf" srcId="{93AA478A-8DA3-47E4-AA45-825B3F9486A9}" destId="{BB67A485-9B80-4980-842D-06054919B7B0}" srcOrd="0" destOrd="0" presId="urn:microsoft.com/office/officeart/2008/layout/RadialCluster"/>
    <dgm:cxn modelId="{E6BEFCBD-8097-4813-9566-3DBB41BF3730}" type="presOf" srcId="{2B7C67EB-5C59-4CC6-B214-BD8F2293E23C}" destId="{1CDFD5DD-7456-42F4-A424-F691C009E654}" srcOrd="0" destOrd="0" presId="urn:microsoft.com/office/officeart/2008/layout/RadialCluster"/>
    <dgm:cxn modelId="{4D4E8EFA-6027-462A-A6E6-D3D1DD28F033}" srcId="{93AA478A-8DA3-47E4-AA45-825B3F9486A9}" destId="{086E7CD0-364C-4191-8AC5-87DDD8E7D34E}" srcOrd="0" destOrd="0" parTransId="{C094A25E-04E2-425B-9E93-26FDACEED166}" sibTransId="{21FFFAFB-47AD-4290-BBCC-127E97A0BAFB}"/>
    <dgm:cxn modelId="{27BB3448-6B3E-425E-AFBF-D8CAC0037374}" srcId="{93AA478A-8DA3-47E4-AA45-825B3F9486A9}" destId="{2B7C67EB-5C59-4CC6-B214-BD8F2293E23C}" srcOrd="1" destOrd="0" parTransId="{1B91464D-3377-49D4-8996-E58443B90CE6}" sibTransId="{D6B3824B-EE4B-450F-8B4A-1E6EC80657E0}"/>
    <dgm:cxn modelId="{03ECD96D-B5A4-4E5E-AC54-E3108A924043}" srcId="{017FDA4A-230F-4809-AD49-19A1F1B48310}" destId="{93AA478A-8DA3-47E4-AA45-825B3F9486A9}" srcOrd="0" destOrd="0" parTransId="{97C8F858-0670-4BF4-95C7-9BB03CE32F5F}" sibTransId="{E2DDC82C-6FB8-4D9A-AE4C-88189779CE26}"/>
    <dgm:cxn modelId="{AEFE2817-2EB5-4D32-9DD1-4C2BB8B0E89F}" type="presOf" srcId="{086E7CD0-364C-4191-8AC5-87DDD8E7D34E}" destId="{1808C740-22FF-4137-9BBF-49981A9FAF3F}" srcOrd="0" destOrd="0" presId="urn:microsoft.com/office/officeart/2008/layout/RadialCluster"/>
    <dgm:cxn modelId="{3F3E4621-7AE7-409D-8CB9-7827AB3CED27}" type="presOf" srcId="{C094A25E-04E2-425B-9E93-26FDACEED166}" destId="{69FB7067-9AF9-417C-9CCD-9C9937F1BB31}" srcOrd="0" destOrd="0" presId="urn:microsoft.com/office/officeart/2008/layout/RadialCluster"/>
    <dgm:cxn modelId="{06B2E8D6-1AFA-4AA3-AEEB-05C01A09EEEB}" type="presOf" srcId="{1B91464D-3377-49D4-8996-E58443B90CE6}" destId="{B51344F7-D9F9-4F4C-92C2-862AE9E56BA6}" srcOrd="0" destOrd="0" presId="urn:microsoft.com/office/officeart/2008/layout/RadialCluster"/>
    <dgm:cxn modelId="{595C472A-84A9-48BF-ACDD-5993C34553DF}" type="presParOf" srcId="{0D8112E7-10B8-4DF2-BEDA-3B954FFCD52D}" destId="{D041729D-B79E-4EF9-8963-E075D22C2A11}" srcOrd="0" destOrd="0" presId="urn:microsoft.com/office/officeart/2008/layout/RadialCluster"/>
    <dgm:cxn modelId="{FE5210DF-30FB-4CE9-8208-EB8C7FA0786C}" type="presParOf" srcId="{D041729D-B79E-4EF9-8963-E075D22C2A11}" destId="{BB67A485-9B80-4980-842D-06054919B7B0}" srcOrd="0" destOrd="0" presId="urn:microsoft.com/office/officeart/2008/layout/RadialCluster"/>
    <dgm:cxn modelId="{B22909DC-DF66-4EAF-96BC-DDFF6D9F45AD}" type="presParOf" srcId="{D041729D-B79E-4EF9-8963-E075D22C2A11}" destId="{69FB7067-9AF9-417C-9CCD-9C9937F1BB31}" srcOrd="1" destOrd="0" presId="urn:microsoft.com/office/officeart/2008/layout/RadialCluster"/>
    <dgm:cxn modelId="{DD332BB0-FE45-42C4-A5C5-73D79C87A66E}" type="presParOf" srcId="{D041729D-B79E-4EF9-8963-E075D22C2A11}" destId="{1808C740-22FF-4137-9BBF-49981A9FAF3F}" srcOrd="2" destOrd="0" presId="urn:microsoft.com/office/officeart/2008/layout/RadialCluster"/>
    <dgm:cxn modelId="{7AE7C43A-722A-4348-A693-7BD641E938E6}" type="presParOf" srcId="{D041729D-B79E-4EF9-8963-E075D22C2A11}" destId="{B51344F7-D9F9-4F4C-92C2-862AE9E56BA6}" srcOrd="3" destOrd="0" presId="urn:microsoft.com/office/officeart/2008/layout/RadialCluster"/>
    <dgm:cxn modelId="{D529E30B-A8DD-4DF2-BC46-D8E9D560B50E}" type="presParOf" srcId="{D041729D-B79E-4EF9-8963-E075D22C2A11}" destId="{1CDFD5DD-7456-42F4-A424-F691C009E654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7A485-9B80-4980-842D-06054919B7B0}">
      <dsp:nvSpPr>
        <dsp:cNvPr id="0" name=""/>
        <dsp:cNvSpPr/>
      </dsp:nvSpPr>
      <dsp:spPr>
        <a:xfrm>
          <a:off x="1447798" y="1790136"/>
          <a:ext cx="3007975" cy="529568"/>
        </a:xfrm>
        <a:prstGeom prst="round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kern="1200" dirty="0" smtClean="0">
              <a:latin typeface="NikoshBAN" pitchFamily="2" charset="0"/>
              <a:cs typeface="NikoshBAN" pitchFamily="2" charset="0"/>
            </a:rPr>
            <a:t>  </a:t>
          </a:r>
          <a:r>
            <a:rPr lang="bn-BD" sz="3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rPr>
            <a:t>খতিয়ানের জের</a:t>
          </a:r>
        </a:p>
      </dsp:txBody>
      <dsp:txXfrm>
        <a:off x="1473649" y="1815987"/>
        <a:ext cx="2956273" cy="477866"/>
      </dsp:txXfrm>
    </dsp:sp>
    <dsp:sp modelId="{69FB7067-9AF9-417C-9CCD-9C9937F1BB31}">
      <dsp:nvSpPr>
        <dsp:cNvPr id="0" name=""/>
        <dsp:cNvSpPr/>
      </dsp:nvSpPr>
      <dsp:spPr>
        <a:xfrm rot="1990143">
          <a:off x="3310940" y="2474017"/>
          <a:ext cx="56409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4096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08C740-22FF-4137-9BBF-49981A9FAF3F}">
      <dsp:nvSpPr>
        <dsp:cNvPr id="0" name=""/>
        <dsp:cNvSpPr/>
      </dsp:nvSpPr>
      <dsp:spPr>
        <a:xfrm>
          <a:off x="3429001" y="2628328"/>
          <a:ext cx="1541055" cy="484258"/>
        </a:xfrm>
        <a:prstGeom prst="round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300" kern="1200" dirty="0" smtClean="0">
              <a:latin typeface="NikoshBAN" pitchFamily="2" charset="0"/>
              <a:cs typeface="NikoshBAN" pitchFamily="2" charset="0"/>
            </a:rPr>
            <a:t>ক্রেডিট জের</a:t>
          </a:r>
          <a:endParaRPr lang="en-US" sz="2300" kern="1200" dirty="0">
            <a:latin typeface="NikoshBAN" pitchFamily="2" charset="0"/>
            <a:cs typeface="NikoshBAN" pitchFamily="2" charset="0"/>
          </a:endParaRPr>
        </a:p>
      </dsp:txBody>
      <dsp:txXfrm>
        <a:off x="3452641" y="2651968"/>
        <a:ext cx="1493775" cy="436978"/>
      </dsp:txXfrm>
    </dsp:sp>
    <dsp:sp modelId="{B51344F7-D9F9-4F4C-92C2-862AE9E56BA6}">
      <dsp:nvSpPr>
        <dsp:cNvPr id="0" name=""/>
        <dsp:cNvSpPr/>
      </dsp:nvSpPr>
      <dsp:spPr>
        <a:xfrm rot="8735484">
          <a:off x="2066848" y="2474012"/>
          <a:ext cx="54613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6133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FD5DD-7456-42F4-A424-F691C009E654}">
      <dsp:nvSpPr>
        <dsp:cNvPr id="0" name=""/>
        <dsp:cNvSpPr/>
      </dsp:nvSpPr>
      <dsp:spPr>
        <a:xfrm>
          <a:off x="990592" y="2628320"/>
          <a:ext cx="1541055" cy="484258"/>
        </a:xfrm>
        <a:prstGeom prst="round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300" kern="1200" dirty="0" smtClean="0">
              <a:latin typeface="NikoshBAN" pitchFamily="2" charset="0"/>
              <a:cs typeface="NikoshBAN" pitchFamily="2" charset="0"/>
            </a:rPr>
            <a:t>ডেবিট জের</a:t>
          </a:r>
          <a:endParaRPr lang="en-US" sz="2300" kern="1200" dirty="0">
            <a:latin typeface="NikoshBAN" pitchFamily="2" charset="0"/>
            <a:cs typeface="NikoshBAN" pitchFamily="2" charset="0"/>
          </a:endParaRPr>
        </a:p>
      </dsp:txBody>
      <dsp:txXfrm>
        <a:off x="1014232" y="2651960"/>
        <a:ext cx="1493775" cy="4369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CF37B3-D1E1-4FBC-BE71-30C34AE70BC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2268D-420F-4EA1-9373-009A16595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173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E2268D-420F-4EA1-9373-009A165957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86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E2268D-420F-4EA1-9373-009A165957E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844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tx2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https://encrypted-tbn3.gstatic.com/images?q=tbn:ANd9GcTW-hhdcp9Bmxl0l6JP6AxK3up4HjgT1Ss2_wW0ZlxbsW_GV09-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md.saifulbd32@gmail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tmp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2580290"/>
            <a:ext cx="78486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bn-BD" sz="9600" dirty="0" smtClean="0">
                <a:solidFill>
                  <a:schemeClr val="bg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সবাইকে স্বাগতম</a:t>
            </a:r>
            <a:endParaRPr lang="en-US" sz="9600" dirty="0">
              <a:solidFill>
                <a:schemeClr val="bg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09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5493" y="267494"/>
            <a:ext cx="8962307" cy="494506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itchFamily="2" charset="2"/>
              <a:buChar char="q"/>
            </a:pPr>
            <a:r>
              <a:rPr lang="bn-BD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হিসাবটির  জের টানার ধারাবাহিক কাজগুলো লক্ষ্য কর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946090"/>
              </p:ext>
            </p:extLst>
          </p:nvPr>
        </p:nvGraphicFramePr>
        <p:xfrm>
          <a:off x="76200" y="1143000"/>
          <a:ext cx="8991600" cy="5257800"/>
        </p:xfrm>
        <a:graphic>
          <a:graphicData uri="http://schemas.openxmlformats.org/drawingml/2006/table">
            <a:tbl>
              <a:tblPr/>
              <a:tblGrid>
                <a:gridCol w="1170311"/>
                <a:gridCol w="1757527"/>
                <a:gridCol w="455656"/>
                <a:gridCol w="1155700"/>
                <a:gridCol w="1041498"/>
                <a:gridCol w="1822622"/>
                <a:gridCol w="455656"/>
                <a:gridCol w="1132630"/>
              </a:tblGrid>
              <a:tr h="549400">
                <a:tc gridSpan="8">
                  <a:txBody>
                    <a:bodyPr/>
                    <a:lstStyle/>
                    <a:p>
                      <a:pPr algn="l" rtl="0" fontAlgn="b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ডেবিট               </a:t>
                      </a:r>
                      <a:r>
                        <a:rPr lang="en-US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           </a:t>
                      </a:r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 নগদান হিসাব                      </a:t>
                      </a:r>
                      <a:r>
                        <a:rPr lang="en-US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  </a:t>
                      </a:r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ক্রেডিট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b"/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0127">
                <a:tc>
                  <a:txBody>
                    <a:bodyPr/>
                    <a:lstStyle/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খ. পৃ.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খ. পৃ.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612004"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জুন-১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মূলধন হি.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১০০০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জুন-২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ব্যাংক হি.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১২০০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612004"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জুন-৭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বিক্রয় হি.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৪০০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জুন-৫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ক্রয় হি.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৩০০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612004"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জুন-১৯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দেনাদার হিসাব</a:t>
                      </a:r>
                      <a:endParaRPr lang="bn-BD" sz="28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600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জুন-</a:t>
                      </a:r>
                      <a:r>
                        <a:rPr lang="en-US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8</a:t>
                      </a:r>
                      <a:endParaRPr lang="bn-BD" sz="32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পাওনাদার হিসাব</a:t>
                      </a:r>
                      <a:endParaRPr lang="bn-BD" sz="28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32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400</a:t>
                      </a:r>
                      <a:endParaRPr lang="en-US" sz="3200" b="0" i="0" u="none" strike="noStrike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6120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4121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618124"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05200" y="5329535"/>
            <a:ext cx="1066800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2000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24800" y="5334001"/>
            <a:ext cx="1143000" cy="45720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SutonnyMJ" pitchFamily="2" charset="0"/>
                <a:cs typeface="SutonnyMJ" pitchFamily="2" charset="0"/>
              </a:rPr>
              <a:t>2000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24800" y="4724400"/>
            <a:ext cx="11430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100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5200" y="5939135"/>
            <a:ext cx="1066800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latin typeface="NikoshBAN" pitchFamily="2" charset="0"/>
                <a:cs typeface="NikoshBAN" pitchFamily="2" charset="0"/>
              </a:rPr>
              <a:t>100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505200" y="5329535"/>
            <a:ext cx="1066800" cy="0"/>
          </a:xfrm>
          <a:prstGeom prst="line">
            <a:avLst/>
          </a:prstGeom>
          <a:ln w="127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001000" y="5334000"/>
            <a:ext cx="1066800" cy="0"/>
          </a:xfrm>
          <a:prstGeom prst="line">
            <a:avLst/>
          </a:prstGeom>
          <a:ln w="127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3505200" y="5715000"/>
            <a:ext cx="5562600" cy="76200"/>
            <a:chOff x="3505200" y="5715000"/>
            <a:chExt cx="5562600" cy="7620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8001000" y="5715000"/>
              <a:ext cx="1066800" cy="0"/>
            </a:xfrm>
            <a:prstGeom prst="line">
              <a:avLst/>
            </a:prstGeom>
            <a:ln w="12700" cmpd="sng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8001000" y="5786735"/>
              <a:ext cx="1066800" cy="0"/>
            </a:xfrm>
            <a:prstGeom prst="line">
              <a:avLst/>
            </a:prstGeom>
            <a:ln w="12700" cmpd="sng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505200" y="5791200"/>
              <a:ext cx="1066800" cy="0"/>
            </a:xfrm>
            <a:prstGeom prst="line">
              <a:avLst/>
            </a:prstGeom>
            <a:ln w="12700" cmpd="sng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505200" y="5715000"/>
              <a:ext cx="1066800" cy="0"/>
            </a:xfrm>
            <a:prstGeom prst="line">
              <a:avLst/>
            </a:prstGeom>
            <a:ln w="12700" cmpd="sng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1524000" y="5029200"/>
            <a:ext cx="990600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১ম কাজ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43801" y="6015335"/>
            <a:ext cx="1028699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৩য় কাজ</a:t>
            </a:r>
          </a:p>
        </p:txBody>
      </p:sp>
      <p:sp>
        <p:nvSpPr>
          <p:cNvPr id="17" name="Right Arrow 16"/>
          <p:cNvSpPr/>
          <p:nvPr/>
        </p:nvSpPr>
        <p:spPr>
          <a:xfrm flipV="1">
            <a:off x="2514600" y="5257800"/>
            <a:ext cx="914400" cy="1661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Bent Arrow 17"/>
          <p:cNvSpPr/>
          <p:nvPr/>
        </p:nvSpPr>
        <p:spPr>
          <a:xfrm>
            <a:off x="7543800" y="5532566"/>
            <a:ext cx="381000" cy="56343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 rot="13812074">
            <a:off x="5427092" y="5300951"/>
            <a:ext cx="377348" cy="142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791200" y="5410200"/>
            <a:ext cx="1046312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৪র্থ কাজ</a:t>
            </a:r>
          </a:p>
        </p:txBody>
      </p:sp>
      <p:sp>
        <p:nvSpPr>
          <p:cNvPr id="21" name="Left Arrow 20"/>
          <p:cNvSpPr/>
          <p:nvPr/>
        </p:nvSpPr>
        <p:spPr>
          <a:xfrm rot="16200000">
            <a:off x="415946" y="5716248"/>
            <a:ext cx="331142" cy="18070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371601" y="5486400"/>
            <a:ext cx="1143000" cy="46166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২য় কাজ</a:t>
            </a:r>
          </a:p>
        </p:txBody>
      </p:sp>
      <p:sp>
        <p:nvSpPr>
          <p:cNvPr id="23" name="Right Arrow 22"/>
          <p:cNvSpPr/>
          <p:nvPr/>
        </p:nvSpPr>
        <p:spPr>
          <a:xfrm rot="20596095" flipV="1">
            <a:off x="2507148" y="5690708"/>
            <a:ext cx="914400" cy="1661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05493" y="5181600"/>
            <a:ext cx="1132756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৫ম কাজ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0" y="4800600"/>
            <a:ext cx="1043766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জুন-৩১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91199" y="4800600"/>
            <a:ext cx="1579215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ব্যালেন্স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d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200" y="5943600"/>
            <a:ext cx="1181099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জুলাই-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1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85901" y="6015335"/>
            <a:ext cx="1485899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ব্যালেন্স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b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d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60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2400" y="267494"/>
            <a:ext cx="8915400" cy="494506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পরবর্তী হিসাবের জের টানার ধারাবাহিক কাজগুলো লক্ষ্য কর</a:t>
            </a:r>
            <a:endParaRPr lang="bn-BD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651178"/>
              </p:ext>
            </p:extLst>
          </p:nvPr>
        </p:nvGraphicFramePr>
        <p:xfrm>
          <a:off x="83506" y="1143000"/>
          <a:ext cx="8984294" cy="5257800"/>
        </p:xfrm>
        <a:graphic>
          <a:graphicData uri="http://schemas.openxmlformats.org/drawingml/2006/table">
            <a:tbl>
              <a:tblPr/>
              <a:tblGrid>
                <a:gridCol w="1163005"/>
                <a:gridCol w="1757527"/>
                <a:gridCol w="455656"/>
                <a:gridCol w="1155700"/>
                <a:gridCol w="1041498"/>
                <a:gridCol w="1822622"/>
                <a:gridCol w="455656"/>
                <a:gridCol w="1132630"/>
              </a:tblGrid>
              <a:tr h="549400">
                <a:tc gridSpan="8">
                  <a:txBody>
                    <a:bodyPr/>
                    <a:lstStyle/>
                    <a:p>
                      <a:r>
                        <a:rPr lang="bn-BD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ডেবিট                                    বিক্রয় হিসাব                                 ক্রেডিট</a:t>
                      </a:r>
                      <a:endParaRPr lang="bn-BD" sz="28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b"/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0127">
                <a:tc>
                  <a:txBody>
                    <a:bodyPr/>
                    <a:lstStyle/>
                    <a:p>
                      <a:pPr algn="ctr" rtl="0" fontAlgn="t"/>
                      <a:endParaRPr lang="bn-BD" sz="3200" b="0" i="0" u="none" strike="noStrike" dirty="0" smtClean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bn-BD" sz="3200" b="0" i="0" u="none" strike="noStrike" dirty="0" smtClean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খ. পৃ.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bn-BD" sz="3200" b="0" i="0" u="none" strike="noStrike" dirty="0" smtClean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bn-BD" sz="3200" b="0" i="0" u="none" strike="noStrike" dirty="0" smtClean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bn-BD" sz="3200" b="0" i="0" u="none" strike="noStrike" dirty="0" smtClean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খ. পৃ.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bn-BD" sz="3200" b="0" i="0" u="none" strike="noStrike" dirty="0" smtClean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 rtl="0" fontAlgn="t"/>
                      <a:r>
                        <a:rPr lang="bn-BD" sz="3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612004"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bn-BD" sz="24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জুন-</a:t>
                      </a:r>
                      <a:r>
                        <a:rPr lang="en-US" sz="24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2</a:t>
                      </a:r>
                      <a:endParaRPr lang="bn-BD" sz="2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ব্যাংক হি.</a:t>
                      </a:r>
                      <a:endParaRPr lang="bn-BD" sz="28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2,</a:t>
                      </a:r>
                      <a:r>
                        <a:rPr lang="bn-BD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০০০</a:t>
                      </a:r>
                      <a:endParaRPr lang="bn-BD" sz="28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612004"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জুন-</a:t>
                      </a:r>
                      <a:r>
                        <a:rPr lang="en-US" sz="24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endParaRPr lang="bn-BD" sz="2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নগদান হিসাব</a:t>
                      </a:r>
                      <a:endParaRPr lang="en-US" sz="28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3,</a:t>
                      </a:r>
                      <a:r>
                        <a:rPr lang="bn-BD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০০০</a:t>
                      </a:r>
                      <a:endParaRPr lang="bn-BD" sz="28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612004"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জুন-</a:t>
                      </a:r>
                      <a:r>
                        <a:rPr lang="en-US" sz="24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18</a:t>
                      </a:r>
                      <a:endParaRPr lang="bn-BD" sz="2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দেনাদার হিসাব</a:t>
                      </a:r>
                      <a:endParaRPr lang="bn-BD" sz="28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4,</a:t>
                      </a:r>
                      <a:r>
                        <a:rPr lang="bn-BD" sz="2800" dirty="0" smtClean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০০০</a:t>
                      </a:r>
                      <a:endParaRPr lang="bn-BD" sz="28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6120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4121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618124"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2400" b="0" i="0" u="none" strike="noStrike" dirty="0">
                        <a:solidFill>
                          <a:srgbClr val="FFFFFF"/>
                        </a:solidFill>
                        <a:effectLst/>
                        <a:latin typeface="SutonnyMJ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SutonnyMJ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001000" y="5329535"/>
            <a:ext cx="1066800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9,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০০০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0" y="5334001"/>
            <a:ext cx="1143000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9,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০০০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9000" y="4876801"/>
            <a:ext cx="114300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9,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০০০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5939135"/>
            <a:ext cx="1066800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9,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০০০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505200" y="5329535"/>
            <a:ext cx="1066800" cy="0"/>
          </a:xfrm>
          <a:prstGeom prst="line">
            <a:avLst/>
          </a:prstGeom>
          <a:ln w="127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001000" y="5334000"/>
            <a:ext cx="1066800" cy="0"/>
          </a:xfrm>
          <a:prstGeom prst="line">
            <a:avLst/>
          </a:prstGeom>
          <a:ln w="127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001000" y="5715000"/>
            <a:ext cx="1066800" cy="0"/>
          </a:xfrm>
          <a:prstGeom prst="line">
            <a:avLst/>
          </a:prstGeom>
          <a:ln w="127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001000" y="5786735"/>
            <a:ext cx="1066800" cy="0"/>
          </a:xfrm>
          <a:prstGeom prst="line">
            <a:avLst/>
          </a:prstGeom>
          <a:ln w="127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505200" y="5791200"/>
            <a:ext cx="1066800" cy="0"/>
          </a:xfrm>
          <a:prstGeom prst="line">
            <a:avLst/>
          </a:prstGeom>
          <a:ln w="127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505200" y="5715000"/>
            <a:ext cx="1066800" cy="0"/>
          </a:xfrm>
          <a:prstGeom prst="line">
            <a:avLst/>
          </a:prstGeom>
          <a:ln w="127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867400" y="5029200"/>
            <a:ext cx="990600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১ম কাজ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62101" y="5410200"/>
            <a:ext cx="1028699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৩য় কাজ</a:t>
            </a:r>
          </a:p>
        </p:txBody>
      </p:sp>
      <p:sp>
        <p:nvSpPr>
          <p:cNvPr id="16" name="Right Arrow 15"/>
          <p:cNvSpPr/>
          <p:nvPr/>
        </p:nvSpPr>
        <p:spPr>
          <a:xfrm flipV="1">
            <a:off x="6934200" y="5257800"/>
            <a:ext cx="1066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5400000">
            <a:off x="273576" y="4613324"/>
            <a:ext cx="377348" cy="142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52400" y="4038600"/>
            <a:ext cx="1046312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৪র্থ কাজ</a:t>
            </a:r>
          </a:p>
        </p:txBody>
      </p:sp>
      <p:sp>
        <p:nvSpPr>
          <p:cNvPr id="19" name="Left Arrow 18"/>
          <p:cNvSpPr/>
          <p:nvPr/>
        </p:nvSpPr>
        <p:spPr>
          <a:xfrm rot="10800000">
            <a:off x="3799756" y="6096000"/>
            <a:ext cx="848444" cy="23083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946497" y="5486400"/>
            <a:ext cx="1143000" cy="4572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২য় কাজ</a:t>
            </a:r>
          </a:p>
        </p:txBody>
      </p:sp>
      <p:sp>
        <p:nvSpPr>
          <p:cNvPr id="21" name="Right Arrow 20"/>
          <p:cNvSpPr/>
          <p:nvPr/>
        </p:nvSpPr>
        <p:spPr>
          <a:xfrm rot="20596095" flipV="1">
            <a:off x="7082044" y="5690708"/>
            <a:ext cx="914400" cy="1661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667000" y="5943600"/>
            <a:ext cx="1132756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৫ম কাজ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5786" y="4916178"/>
            <a:ext cx="83820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latin typeface="SutonnyMJ"/>
              </a:rPr>
              <a:t>Ryb-31</a:t>
            </a:r>
            <a:endParaRPr lang="en-US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392585" y="4904510"/>
            <a:ext cx="1579215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ব্যালেন্স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c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d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48200" y="5867400"/>
            <a:ext cx="1028699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জুলাই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1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91200" y="5943600"/>
            <a:ext cx="1485899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ব্যালেন্স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b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d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2590800" y="5490865"/>
            <a:ext cx="914400" cy="20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 rot="10800000" flipV="1">
            <a:off x="4648200" y="5257800"/>
            <a:ext cx="1143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08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511613"/>
              </p:ext>
            </p:extLst>
          </p:nvPr>
        </p:nvGraphicFramePr>
        <p:xfrm>
          <a:off x="0" y="1827606"/>
          <a:ext cx="9144001" cy="2195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242"/>
                <a:gridCol w="2021946"/>
                <a:gridCol w="464949"/>
                <a:gridCol w="1355123"/>
                <a:gridCol w="814641"/>
                <a:gridCol w="1704814"/>
                <a:gridCol w="542441"/>
                <a:gridCol w="1394845"/>
              </a:tblGrid>
              <a:tr h="593167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SutonnyMJ" pitchFamily="2" charset="0"/>
                        </a:rPr>
                        <a:t>ZvwiL</a:t>
                      </a:r>
                      <a:endParaRPr lang="en-US" sz="20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SutonnyMJ" pitchFamily="2" charset="0"/>
                        </a:rPr>
                        <a:t>weeiY</a:t>
                      </a:r>
                      <a:endParaRPr lang="en-US" sz="20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SutonnyMJ" pitchFamily="2" charset="0"/>
                        </a:rPr>
                        <a:t>Rv.c</a:t>
                      </a:r>
                      <a:r>
                        <a:rPr lang="en-US" sz="2000" dirty="0" smtClean="0">
                          <a:latin typeface="SutonnyMJ" pitchFamily="2" charset="0"/>
                        </a:rPr>
                        <a:t>„.</a:t>
                      </a:r>
                      <a:endParaRPr lang="en-US" sz="20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SutonnyMJ" pitchFamily="2" charset="0"/>
                        </a:rPr>
                        <a:t>UvKv</a:t>
                      </a:r>
                      <a:endParaRPr lang="en-US" sz="20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SutonnyMJ" pitchFamily="2" charset="0"/>
                        </a:rPr>
                        <a:t>ZvwiL</a:t>
                      </a:r>
                      <a:endParaRPr lang="en-US" sz="20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SutonnyMJ" pitchFamily="2" charset="0"/>
                        </a:rPr>
                        <a:t>weeiY</a:t>
                      </a:r>
                      <a:endParaRPr lang="en-US" sz="20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SutonnyMJ" pitchFamily="2" charset="0"/>
                        </a:rPr>
                        <a:t>Rv.c</a:t>
                      </a:r>
                      <a:r>
                        <a:rPr lang="en-US" dirty="0" smtClean="0">
                          <a:latin typeface="SutonnyMJ" pitchFamily="2" charset="0"/>
                        </a:rPr>
                        <a:t>„.</a:t>
                      </a:r>
                      <a:endParaRPr lang="en-US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SutonnyMJ" pitchFamily="2" charset="0"/>
                        </a:rPr>
                        <a:t>UvKv</a:t>
                      </a:r>
                      <a:endParaRPr lang="en-US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78888"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মে-১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মূলধন হি.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SutonnyMJ" pitchFamily="2" charset="0"/>
                        </a:rPr>
                        <a:t>8,000.00</a:t>
                      </a:r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9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ব্যাংক হি.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SutonnyMJ" pitchFamily="2" charset="0"/>
                        </a:rPr>
                        <a:t>4,000.00</a:t>
                      </a:r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854634"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6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বিক্রয় হি.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SutonnyMJ" pitchFamily="2" charset="0"/>
                        </a:rPr>
                        <a:t>8,000.00</a:t>
                      </a:r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11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ক্রয় হি.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SutonnyMJ" pitchFamily="2" charset="0"/>
                        </a:rPr>
                        <a:t>6,000.00</a:t>
                      </a:r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4" name="Straight Connector 23"/>
          <p:cNvCxnSpPr/>
          <p:nvPr/>
        </p:nvCxnSpPr>
        <p:spPr>
          <a:xfrm>
            <a:off x="3352799" y="3505200"/>
            <a:ext cx="13231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325091" y="3576935"/>
            <a:ext cx="1475509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utonnyMJ" pitchFamily="2" charset="0"/>
              </a:rPr>
              <a:t>16,000.00</a:t>
            </a:r>
            <a:endParaRPr lang="en-US" sz="2400" dirty="0">
              <a:latin typeface="SutonnyMJ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96200" y="3576935"/>
            <a:ext cx="1447800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utonnyMJ" pitchFamily="2" charset="0"/>
              </a:rPr>
              <a:t>10,000.00</a:t>
            </a:r>
            <a:endParaRPr lang="en-US" sz="2400" dirty="0">
              <a:latin typeface="SutonnyMJ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352800" y="3576844"/>
            <a:ext cx="1371600" cy="3855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9" name="Rectangle 28"/>
          <p:cNvSpPr/>
          <p:nvPr/>
        </p:nvSpPr>
        <p:spPr>
          <a:xfrm>
            <a:off x="7696199" y="3606923"/>
            <a:ext cx="1454727" cy="4316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-Right Arrow 32"/>
          <p:cNvSpPr/>
          <p:nvPr/>
        </p:nvSpPr>
        <p:spPr>
          <a:xfrm>
            <a:off x="4925290" y="3433466"/>
            <a:ext cx="2618510" cy="681334"/>
          </a:xfrm>
          <a:prstGeom prst="left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latin typeface="SutonnyMJ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772180"/>
            <a:ext cx="9019309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wb‡Pi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LwZqvb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wnmve</a:t>
            </a:r>
            <a:r>
              <a:rPr lang="en-US" sz="2800" dirty="0" smtClean="0">
                <a:latin typeface="SutonnyMJ" pitchFamily="2" charset="0"/>
              </a:rPr>
              <a:t> `</a:t>
            </a:r>
            <a:r>
              <a:rPr lang="en-US" sz="2800" dirty="0" err="1" smtClean="0">
                <a:latin typeface="SutonnyMJ" pitchFamily="2" charset="0"/>
              </a:rPr>
              <a:t>ywUi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bn-BD" sz="2800" dirty="0" smtClean="0">
                <a:latin typeface="SutonnyMJ" pitchFamily="2" charset="0"/>
              </a:rPr>
              <a:t>Dfqw`‡Ki </a:t>
            </a:r>
            <a:r>
              <a:rPr lang="en-US" sz="2800" dirty="0" smtClean="0">
                <a:latin typeface="SutonnyMJ" pitchFamily="2" charset="0"/>
              </a:rPr>
              <a:t>†</a:t>
            </a:r>
            <a:r>
              <a:rPr lang="en-US" sz="2800" dirty="0" err="1" smtClean="0">
                <a:latin typeface="SutonnyMJ" pitchFamily="2" charset="0"/>
              </a:rPr>
              <a:t>hvMd‡ji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পার্থক্যগুলো লিখ।</a:t>
            </a:r>
            <a:endParaRPr lang="en-US" sz="2800" dirty="0">
              <a:latin typeface="SutonnyMJ" pitchFamily="2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7765473" y="3505200"/>
            <a:ext cx="13785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687291" y="3576935"/>
            <a:ext cx="1094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utonnyMJ" pitchFamily="2" charset="0"/>
              </a:rPr>
              <a:t>‡</a:t>
            </a:r>
            <a:r>
              <a:rPr lang="en-US" sz="2400" b="1" dirty="0" err="1" smtClean="0">
                <a:latin typeface="SutonnyMJ" pitchFamily="2" charset="0"/>
              </a:rPr>
              <a:t>hvMdj</a:t>
            </a:r>
            <a:endParaRPr lang="en-US" b="1" dirty="0">
              <a:latin typeface="SutonnyMJ" pitchFamily="2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55418" y="1295400"/>
            <a:ext cx="8998527" cy="584775"/>
            <a:chOff x="55418" y="2133600"/>
            <a:chExt cx="8998527" cy="584775"/>
          </a:xfrm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43" name="TextBox 42"/>
            <p:cNvSpPr txBox="1"/>
            <p:nvPr/>
          </p:nvSpPr>
          <p:spPr>
            <a:xfrm>
              <a:off x="3276600" y="2133600"/>
              <a:ext cx="2576945" cy="58477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as-IN" sz="2400" dirty="0">
                  <a:latin typeface="NikoshBAN" pitchFamily="2" charset="0"/>
                  <a:cs typeface="NikoshBAN" pitchFamily="2" charset="0"/>
                </a:rPr>
                <a:t>নগদান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হিসাব</a:t>
              </a:r>
              <a:endParaRPr lang="bn-BD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5418" y="2133600"/>
              <a:ext cx="1316182" cy="46166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2400" dirty="0">
                  <a:latin typeface="NikoshBAN" pitchFamily="2" charset="0"/>
                  <a:cs typeface="NikoshBAN" pitchFamily="2" charset="0"/>
                </a:rPr>
                <a:t>ডেবিট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772400" y="2133600"/>
              <a:ext cx="1281545" cy="46166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2400" dirty="0">
                  <a:latin typeface="NikoshBAN" pitchFamily="2" charset="0"/>
                  <a:cs typeface="NikoshBAN" pitchFamily="2" charset="0"/>
                </a:rPr>
                <a:t>ক্রেডিট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2900082" y="0"/>
            <a:ext cx="3500718" cy="685800"/>
          </a:xfrm>
          <a:prstGeom prst="rect">
            <a:avLst/>
          </a:prstGeom>
          <a:noFill/>
        </p:spPr>
        <p:txBody>
          <a:bodyPr wrap="square" rtlCol="0">
            <a:prstTxWarp prst="textWave4">
              <a:avLst>
                <a:gd name="adj1" fmla="val 12500"/>
                <a:gd name="adj2" fmla="val 3976"/>
              </a:avLst>
            </a:prstTxWarp>
            <a:spAutoFit/>
          </a:bodyPr>
          <a:lstStyle/>
          <a:p>
            <a:r>
              <a:rPr lang="bn-BD" sz="3600" u="sng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</a:t>
            </a:r>
            <a:r>
              <a:rPr lang="bn-BD" sz="2800" u="sng" dirty="0" smtClean="0">
                <a:ln w="0">
                  <a:solidFill>
                    <a:srgbClr val="C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ড়ায়</a:t>
            </a:r>
            <a:r>
              <a:rPr lang="bn-BD" sz="2400" u="sng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2400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</a:t>
            </a:r>
            <a:r>
              <a:rPr lang="bn-BD" sz="24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bn-BD" sz="2400" u="sng" dirty="0" smtClean="0">
                <a:ln w="0">
                  <a:solidFill>
                    <a:srgbClr val="C00000"/>
                  </a:solidFill>
                </a:ln>
                <a:solidFill>
                  <a:srgbClr val="FF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2400" u="sng" dirty="0">
              <a:ln w="0">
                <a:solidFill>
                  <a:srgbClr val="C00000"/>
                </a:solidFill>
              </a:ln>
              <a:solidFill>
                <a:srgbClr val="FF33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3" name="Table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936111"/>
              </p:ext>
            </p:extLst>
          </p:nvPr>
        </p:nvGraphicFramePr>
        <p:xfrm>
          <a:off x="83131" y="4446422"/>
          <a:ext cx="9053942" cy="2335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6917"/>
                <a:gridCol w="2044825"/>
                <a:gridCol w="457200"/>
                <a:gridCol w="1302154"/>
                <a:gridCol w="831446"/>
                <a:gridCol w="1600200"/>
                <a:gridCol w="533400"/>
                <a:gridCol w="1447800"/>
              </a:tblGrid>
              <a:tr h="757534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SutonnyMJ" pitchFamily="2" charset="0"/>
                        </a:rPr>
                        <a:t>ZvwiL</a:t>
                      </a:r>
                      <a:endParaRPr lang="en-US" sz="24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SutonnyMJ" pitchFamily="2" charset="0"/>
                        </a:rPr>
                        <a:t>weeiY</a:t>
                      </a:r>
                      <a:endParaRPr lang="en-US" sz="24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SutonnyMJ" pitchFamily="2" charset="0"/>
                        </a:rPr>
                        <a:t>Rv.c</a:t>
                      </a:r>
                      <a:r>
                        <a:rPr lang="en-US" dirty="0" smtClean="0">
                          <a:latin typeface="SutonnyMJ" pitchFamily="2" charset="0"/>
                        </a:rPr>
                        <a:t>„.</a:t>
                      </a:r>
                      <a:endParaRPr lang="en-US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SutonnyMJ" pitchFamily="2" charset="0"/>
                        </a:rPr>
                        <a:t>UvKv</a:t>
                      </a:r>
                      <a:endParaRPr lang="en-US" sz="24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SutonnyMJ" pitchFamily="2" charset="0"/>
                        </a:rPr>
                        <a:t>ZvwiL</a:t>
                      </a:r>
                      <a:endParaRPr lang="en-US" sz="24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SutonnyMJ" pitchFamily="2" charset="0"/>
                        </a:rPr>
                        <a:t>weeiY</a:t>
                      </a:r>
                      <a:endParaRPr lang="en-US" sz="24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SutonnyMJ" pitchFamily="2" charset="0"/>
                        </a:rPr>
                        <a:t>Rv.c</a:t>
                      </a:r>
                      <a:r>
                        <a:rPr lang="en-US" dirty="0" smtClean="0">
                          <a:latin typeface="SutonnyMJ" pitchFamily="2" charset="0"/>
                        </a:rPr>
                        <a:t>„.</a:t>
                      </a:r>
                      <a:endParaRPr lang="en-US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SutonnyMJ" pitchFamily="2" charset="0"/>
                        </a:rPr>
                        <a:t>UvKv</a:t>
                      </a:r>
                      <a:endParaRPr lang="en-US" sz="2400" dirty="0"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964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ক্রয় ফেরত হি.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SutonnyMJ" pitchFamily="2" charset="0"/>
                        </a:rPr>
                        <a:t>7,000.00</a:t>
                      </a:r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9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ক্রয় হি.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SutonnyMJ" pitchFamily="2" charset="0"/>
                        </a:rPr>
                        <a:t>6,000.00</a:t>
                      </a:r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994257"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6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নগদান হিসাব</a:t>
                      </a:r>
                      <a:endParaRPr lang="en-US" sz="2800" dirty="0" smtClean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SutonnyMJ" pitchFamily="2" charset="0"/>
                        </a:rPr>
                        <a:t>1,000.00</a:t>
                      </a:r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11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ক্রয় হি.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SutonnyMJ" pitchFamily="2" charset="0"/>
                        </a:rPr>
                        <a:t>12,000.00</a:t>
                      </a:r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58" name="Straight Connector 57"/>
          <p:cNvCxnSpPr/>
          <p:nvPr/>
        </p:nvCxnSpPr>
        <p:spPr>
          <a:xfrm>
            <a:off x="7689273" y="6172200"/>
            <a:ext cx="14547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3422073" y="6273923"/>
            <a:ext cx="1295400" cy="431677"/>
          </a:xfrm>
          <a:prstGeom prst="rect">
            <a:avLst/>
          </a:prstGeom>
          <a:solidFill>
            <a:schemeClr val="accent2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utonnyMJ" pitchFamily="2" charset="0"/>
              </a:rPr>
              <a:t>8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</a:rPr>
              <a:t>,000.00</a:t>
            </a:r>
            <a:endParaRPr lang="en-US" sz="2400" dirty="0">
              <a:solidFill>
                <a:schemeClr val="tx1"/>
              </a:solidFill>
              <a:latin typeface="SutonnyMJ" pitchFamily="2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629479" y="6273923"/>
            <a:ext cx="1507595" cy="431677"/>
          </a:xfrm>
          <a:prstGeom prst="rect">
            <a:avLst/>
          </a:prstGeom>
          <a:solidFill>
            <a:schemeClr val="accent2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</a:rPr>
              <a:t>18,000.00</a:t>
            </a:r>
            <a:endParaRPr lang="en-US" sz="2400" dirty="0">
              <a:solidFill>
                <a:schemeClr val="tx1"/>
              </a:solidFill>
              <a:latin typeface="SutonnyMJ" pitchFamily="2" charset="0"/>
            </a:endParaRPr>
          </a:p>
        </p:txBody>
      </p:sp>
      <p:sp>
        <p:nvSpPr>
          <p:cNvPr id="61" name="Left-Right Arrow 60"/>
          <p:cNvSpPr/>
          <p:nvPr/>
        </p:nvSpPr>
        <p:spPr>
          <a:xfrm>
            <a:off x="4793673" y="6172200"/>
            <a:ext cx="2787316" cy="685800"/>
          </a:xfrm>
          <a:prstGeom prst="left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SutonnyMJ" pitchFamily="2" charset="0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>
            <a:off x="3422073" y="6172200"/>
            <a:ext cx="1285921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708074" y="6248400"/>
            <a:ext cx="1066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utonnyMJ" pitchFamily="2" charset="0"/>
              </a:rPr>
              <a:t>‡</a:t>
            </a:r>
            <a:r>
              <a:rPr lang="en-US" sz="2400" b="1" dirty="0" err="1" smtClean="0">
                <a:latin typeface="SutonnyMJ" pitchFamily="2" charset="0"/>
              </a:rPr>
              <a:t>hvMdj</a:t>
            </a:r>
            <a:endParaRPr lang="en-US" sz="2400" b="1" dirty="0">
              <a:latin typeface="SutonnyMJ" pitchFamily="2" charset="0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304800" y="3962400"/>
            <a:ext cx="8714509" cy="502598"/>
            <a:chOff x="55418" y="2133600"/>
            <a:chExt cx="8998527" cy="630813"/>
          </a:xfrm>
        </p:grpSpPr>
        <p:sp>
          <p:nvSpPr>
            <p:cNvPr id="65" name="TextBox 64"/>
            <p:cNvSpPr txBox="1"/>
            <p:nvPr/>
          </p:nvSpPr>
          <p:spPr>
            <a:xfrm>
              <a:off x="3290455" y="2184975"/>
              <a:ext cx="2576945" cy="57943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r>
                <a:rPr lang="bn-BD" sz="2400" dirty="0">
                  <a:latin typeface="NikoshBAN" pitchFamily="2" charset="0"/>
                  <a:cs typeface="NikoshBAN" pitchFamily="2" charset="0"/>
                </a:rPr>
                <a:t>পাওনাদার হিসাব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5418" y="2133600"/>
              <a:ext cx="1316182" cy="57943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2400" dirty="0">
                  <a:latin typeface="NikoshBAN" pitchFamily="2" charset="0"/>
                  <a:cs typeface="NikoshBAN" pitchFamily="2" charset="0"/>
                </a:rPr>
                <a:t>ডেবিট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772400" y="2133600"/>
              <a:ext cx="1281545" cy="57943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2400" dirty="0">
                  <a:latin typeface="NikoshBAN" pitchFamily="2" charset="0"/>
                  <a:cs typeface="NikoshBAN" pitchFamily="2" charset="0"/>
                </a:rPr>
                <a:t>ক্রেডিট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3" grpId="0" animBg="1"/>
      <p:bldP spid="37" grpId="0" animBg="1"/>
      <p:bldP spid="40" grpId="0"/>
      <p:bldP spid="51" grpId="0"/>
      <p:bldP spid="59" grpId="0" animBg="1"/>
      <p:bldP spid="60" grpId="0" animBg="1"/>
      <p:bldP spid="61" grpId="0" animBg="1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56825"/>
              </p:ext>
            </p:extLst>
          </p:nvPr>
        </p:nvGraphicFramePr>
        <p:xfrm>
          <a:off x="0" y="1828206"/>
          <a:ext cx="9067801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198"/>
                <a:gridCol w="1806577"/>
                <a:gridCol w="528955"/>
                <a:gridCol w="1284605"/>
                <a:gridCol w="906780"/>
                <a:gridCol w="1813560"/>
                <a:gridCol w="505905"/>
                <a:gridCol w="1383221"/>
              </a:tblGrid>
              <a:tr h="627334"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জা.পৃ.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জা.পৃ.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94988"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নগদান হিসাব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10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নগদান হিসাব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7</a:t>
                      </a:r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906149"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11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দেনাদার হিসাব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৮,০০০.০০</a:t>
                      </a:r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15</a:t>
                      </a:r>
                    </a:p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25</a:t>
                      </a: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ক্রয় হিসাব</a:t>
                      </a:r>
                    </a:p>
                    <a:p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পাওনাদার হিসাব</a:t>
                      </a:r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9</a:t>
                      </a:r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</a:p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123876"/>
              </p:ext>
            </p:extLst>
          </p:nvPr>
        </p:nvGraphicFramePr>
        <p:xfrm>
          <a:off x="-1" y="4758968"/>
          <a:ext cx="9067801" cy="2099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216"/>
                <a:gridCol w="1749671"/>
                <a:gridCol w="534217"/>
                <a:gridCol w="1192102"/>
                <a:gridCol w="831215"/>
                <a:gridCol w="2115820"/>
                <a:gridCol w="528955"/>
                <a:gridCol w="1284605"/>
              </a:tblGrid>
              <a:tr h="627334"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জা.পৃ.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জা.পৃ.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9498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নগদান হিসাব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75791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10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আসবাবপত্র হিসাব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57600" y="1381780"/>
            <a:ext cx="1828800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ব্যাংক হি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4353580"/>
            <a:ext cx="1524000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মূলধন হি.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418" y="1381781"/>
            <a:ext cx="1163782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400" dirty="0">
                <a:latin typeface="NikoshBAN" pitchFamily="2" charset="0"/>
                <a:cs typeface="NikoshBAN" pitchFamily="2" charset="0"/>
              </a:rPr>
              <a:t>ডেবিট</a:t>
            </a:r>
            <a:endParaRPr lang="en-US" sz="2400" dirty="0">
              <a:latin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86255" y="1381781"/>
            <a:ext cx="1270865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 fontAlgn="b"/>
            <a:r>
              <a:rPr lang="bn-BD" sz="2400" dirty="0">
                <a:latin typeface="NikoshBAN" pitchFamily="2" charset="0"/>
                <a:cs typeface="NikoshBAN" pitchFamily="2" charset="0"/>
              </a:rPr>
              <a:t>ক্রেডিট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1" y="4358046"/>
            <a:ext cx="1142999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400" dirty="0">
                <a:latin typeface="NikoshBAN" pitchFamily="2" charset="0"/>
                <a:cs typeface="NikoshBAN" pitchFamily="2" charset="0"/>
              </a:rPr>
              <a:t>ডেবিট</a:t>
            </a:r>
            <a:endParaRPr lang="en-US" sz="2400" dirty="0">
              <a:latin typeface="SutonnyMJ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48601" y="4358046"/>
            <a:ext cx="9144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 fontAlgn="b"/>
            <a:r>
              <a:rPr lang="bn-BD" sz="2400" b="1" dirty="0">
                <a:latin typeface="NikoshBAN" pitchFamily="2" charset="0"/>
                <a:cs typeface="NikoshBAN" pitchFamily="2" charset="0"/>
              </a:rPr>
              <a:t>ক্রেডিট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909935"/>
            <a:ext cx="5791200" cy="46166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# নিচের খতিয়ান হিসাব দুটির জের নির্ণয় কর।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5200" y="76200"/>
            <a:ext cx="3276600" cy="83820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2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</a:t>
            </a:r>
            <a:r>
              <a:rPr lang="bn-BD" sz="7200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BD" sz="72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13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697069"/>
            <a:ext cx="8686800" cy="646331"/>
          </a:xfrm>
          <a:prstGeom prst="rect">
            <a:avLst/>
          </a:prstGeom>
          <a:solidFill>
            <a:srgbClr val="92D050"/>
          </a:solidFill>
          <a:ln w="762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পাঠ্য বইয়ের  ৮৪ পৃষ্ঠায় প্রদত্ত কাজটির সমাধান করে আনবে।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01" y="1524000"/>
            <a:ext cx="7530598" cy="1905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589058" y="106679"/>
            <a:ext cx="2554942" cy="1874521"/>
            <a:chOff x="3352800" y="762000"/>
            <a:chExt cx="3581400" cy="3017520"/>
          </a:xfrm>
        </p:grpSpPr>
        <p:pic>
          <p:nvPicPr>
            <p:cNvPr id="5" name="Picture 4" descr="home-icon.jpg"/>
            <p:cNvPicPr>
              <a:picLocks noChangeAspect="1"/>
            </p:cNvPicPr>
            <p:nvPr/>
          </p:nvPicPr>
          <p:blipFill>
            <a:blip r:embed="rId3">
              <a:lum bright="40000" contrast="-4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52800" y="762000"/>
              <a:ext cx="3581400" cy="2865120"/>
            </a:xfrm>
            <a:prstGeom prst="ellipse">
              <a:avLst/>
            </a:prstGeom>
            <a:ln w="34925">
              <a:solidFill>
                <a:schemeClr val="tx1"/>
              </a:solidFill>
            </a:ln>
            <a:effectLst>
              <a:softEdge rad="112500"/>
            </a:effectLst>
          </p:spPr>
        </p:pic>
        <p:sp>
          <p:nvSpPr>
            <p:cNvPr id="6" name="Oval 5"/>
            <p:cNvSpPr/>
            <p:nvPr/>
          </p:nvSpPr>
          <p:spPr>
            <a:xfrm>
              <a:off x="3581400" y="762000"/>
              <a:ext cx="3352800" cy="3017520"/>
            </a:xfrm>
            <a:prstGeom prst="ellipse">
              <a:avLst/>
            </a:prstGeom>
            <a:noFill/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188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3400" y="457200"/>
            <a:ext cx="8153400" cy="4876800"/>
            <a:chOff x="533400" y="457200"/>
            <a:chExt cx="8153400" cy="4876800"/>
          </a:xfrm>
        </p:grpSpPr>
        <p:sp>
          <p:nvSpPr>
            <p:cNvPr id="2" name="TextBox 1"/>
            <p:cNvSpPr txBox="1"/>
            <p:nvPr/>
          </p:nvSpPr>
          <p:spPr>
            <a:xfrm>
              <a:off x="2544436" y="2286000"/>
              <a:ext cx="4131327" cy="1090670"/>
            </a:xfrm>
            <a:prstGeom prst="rect">
              <a:avLst/>
            </a:prstGeom>
            <a:noFill/>
          </p:spPr>
          <p:txBody>
            <a:bodyPr wrap="square" rtlCol="0">
              <a:prstTxWarp prst="textDoubleWave1">
                <a:avLst/>
              </a:prstTxWarp>
              <a:spAutoFit/>
            </a:bodyPr>
            <a:lstStyle/>
            <a:p>
              <a:r>
                <a:rPr lang="bn-BD" sz="6600" b="1" u="sng" dirty="0" smtClean="0">
                  <a:ln w="10160">
                    <a:noFill/>
                    <a:prstDash val="solid"/>
                  </a:ln>
                  <a:solidFill>
                    <a:srgbClr val="C00000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ধ</a:t>
              </a:r>
              <a:r>
                <a:rPr lang="bn-BD" sz="4000" b="1" u="sng" dirty="0" smtClean="0">
                  <a:ln w="10160">
                    <a:noFill/>
                    <a:prstDash val="solid"/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ন্যবাদ</a:t>
              </a:r>
              <a:endParaRPr lang="en-US" b="1" u="sng" dirty="0">
                <a:ln w="10160">
                  <a:noFill/>
                  <a:prstDash val="solid"/>
                </a:ln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3" name="Picture 2" descr="Image result for flower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533400" y="457200"/>
              <a:ext cx="8153400" cy="487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</p:pic>
      </p:grpSp>
    </p:spTree>
    <p:extLst>
      <p:ext uri="{BB962C8B-B14F-4D97-AF65-F5344CB8AC3E}">
        <p14:creationId xmlns:p14="http://schemas.microsoft.com/office/powerpoint/2010/main" val="65457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5000"/>
                    </a14:imgEffect>
                    <a14:imgEffect>
                      <a14:brightnessContrast bright="20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371600"/>
            <a:ext cx="2362200" cy="27846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TextBox 2"/>
          <p:cNvSpPr txBox="1"/>
          <p:nvPr/>
        </p:nvSpPr>
        <p:spPr>
          <a:xfrm>
            <a:off x="609600" y="4156264"/>
            <a:ext cx="83058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নাম : সাইফুল ইসলাম</a:t>
            </a:r>
          </a:p>
          <a:p>
            <a:endParaRPr lang="bn-BD" sz="8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পদবী : সহকারি শিক্ষক</a:t>
            </a:r>
          </a:p>
          <a:p>
            <a:endParaRPr lang="bn-BD" sz="8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প্রতিষ্ঠানের নাম : আতাউর রহমান ভূঁইয়া স্কুল অ্যান্ড কলেজ</a:t>
            </a:r>
          </a:p>
          <a:p>
            <a:endParaRPr lang="bn-BD" sz="8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ই-মেইল :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  <a:hlinkClick r:id="rId4"/>
              </a:rPr>
              <a:t>md.saifulbd32@gmail.com</a:t>
            </a:r>
            <a:endParaRPr lang="bn-BD" sz="2400" b="1" dirty="0" smtClean="0">
              <a:latin typeface="Times New Roman" pitchFamily="18" charset="0"/>
              <a:cs typeface="NikoshBAN" pitchFamily="2" charset="0"/>
            </a:endParaRPr>
          </a:p>
          <a:p>
            <a:endParaRPr lang="en-US" sz="800" b="1" dirty="0" smtClean="0"/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bn-BD" sz="2400" b="1" dirty="0" smtClean="0"/>
              <a:t> :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০১৮৬৩০-১৭০৪৪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00200" y="381000"/>
            <a:ext cx="6324600" cy="685800"/>
          </a:xfrm>
          <a:prstGeom prst="roundRect">
            <a:avLst/>
          </a:prstGeom>
          <a:ln w="28575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57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448580"/>
            <a:ext cx="55626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বিষয় : হিসাব বিজ্ঞান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3286780"/>
            <a:ext cx="55626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শ্রেণি : নবম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333" y="4114800"/>
            <a:ext cx="55626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তারিখ : ২৩-০৪-২০১৯ খ্রিঃ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6821" y="4963180"/>
            <a:ext cx="55626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সময় : ৫০ মিনিট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828800" y="381000"/>
            <a:ext cx="6172200" cy="160020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381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solidFill>
                  <a:srgbClr val="367FA3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8000" dirty="0">
              <a:solidFill>
                <a:srgbClr val="367FA3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15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/>
        </p:nvSpPr>
        <p:spPr>
          <a:xfrm>
            <a:off x="76200" y="6248400"/>
            <a:ext cx="3276600" cy="5334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প্রথমটি খতিয়ানের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T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ছক</a:t>
            </a:r>
          </a:p>
        </p:txBody>
      </p:sp>
      <p:sp>
        <p:nvSpPr>
          <p:cNvPr id="3" name="Subtitle 1"/>
          <p:cNvSpPr>
            <a:spLocks noGrp="1"/>
          </p:cNvSpPr>
          <p:nvPr/>
        </p:nvSpPr>
        <p:spPr>
          <a:xfrm>
            <a:off x="152399" y="1143000"/>
            <a:ext cx="8801101" cy="4572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ডেবিট</a:t>
            </a:r>
            <a:r>
              <a:rPr lang="bn-BD" sz="1800" dirty="0" smtClean="0">
                <a:latin typeface="NikoshBAN" pitchFamily="2" charset="0"/>
                <a:cs typeface="NikoshBAN" pitchFamily="2" charset="0"/>
              </a:rPr>
              <a:t>	          </a:t>
            </a:r>
            <a:r>
              <a:rPr lang="en-US" sz="1800" dirty="0" smtClean="0">
                <a:latin typeface="NikoshBAN" pitchFamily="2" charset="0"/>
                <a:cs typeface="NikoshBAN" pitchFamily="2" charset="0"/>
              </a:rPr>
              <a:t>  	      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হিসাবের নাম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  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	                            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ক্রেডিট</a:t>
            </a:r>
          </a:p>
          <a:p>
            <a:endParaRPr lang="en-US" sz="1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Title 2"/>
          <p:cNvSpPr>
            <a:spLocks noGrp="1"/>
          </p:cNvSpPr>
          <p:nvPr/>
        </p:nvSpPr>
        <p:spPr>
          <a:xfrm>
            <a:off x="3581400" y="6248400"/>
            <a:ext cx="5486399" cy="533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bIns="91440" anchor="b" anchorCtr="0">
            <a:normAutofit fontScale="4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bn-BD" sz="7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দ্বিতীয়টি খতিয়ানের  </a:t>
            </a:r>
            <a:r>
              <a:rPr lang="bn-BD" sz="7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চলমান জের ছক</a:t>
            </a:r>
          </a:p>
        </p:txBody>
      </p:sp>
      <p:sp>
        <p:nvSpPr>
          <p:cNvPr id="5" name="Subtitle 1"/>
          <p:cNvSpPr>
            <a:spLocks noGrp="1"/>
          </p:cNvSpPr>
          <p:nvPr/>
        </p:nvSpPr>
        <p:spPr>
          <a:xfrm>
            <a:off x="762000" y="3429000"/>
            <a:ext cx="7924800" cy="395106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                  </a:t>
            </a:r>
            <a:r>
              <a:rPr lang="bn-BD" sz="5100" dirty="0" smtClean="0">
                <a:latin typeface="NikoshBAN" pitchFamily="2" charset="0"/>
                <a:cs typeface="NikoshBAN" pitchFamily="2" charset="0"/>
              </a:rPr>
              <a:t>হিসাবের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100" dirty="0" smtClean="0">
                <a:latin typeface="NikoshBAN" pitchFamily="2" charset="0"/>
                <a:cs typeface="NikoshBAN" pitchFamily="2" charset="0"/>
              </a:rPr>
              <a:t>নামঃ    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                              </a:t>
            </a:r>
            <a:r>
              <a:rPr lang="bn-BD" sz="51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100" dirty="0" smtClean="0">
                <a:latin typeface="NikoshBAN" pitchFamily="2" charset="0"/>
                <a:cs typeface="NikoshBAN" pitchFamily="2" charset="0"/>
              </a:rPr>
              <a:t>হিসাবের কোড নং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…</a:t>
            </a: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132274"/>
              </p:ext>
            </p:extLst>
          </p:nvPr>
        </p:nvGraphicFramePr>
        <p:xfrm>
          <a:off x="76200" y="1600200"/>
          <a:ext cx="8915400" cy="1687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4111"/>
                <a:gridCol w="1690489"/>
                <a:gridCol w="762000"/>
                <a:gridCol w="1106804"/>
                <a:gridCol w="891540"/>
                <a:gridCol w="1659256"/>
                <a:gridCol w="762000"/>
                <a:gridCol w="1219200"/>
              </a:tblGrid>
              <a:tr h="651603"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8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জা.পৃ.</a:t>
                      </a:r>
                      <a:endParaRPr lang="en-US" sz="24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8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8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জা.পৃ.</a:t>
                      </a:r>
                      <a:endParaRPr lang="en-US" sz="24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b="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8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410269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utonnyMJ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687652"/>
              </p:ext>
            </p:extLst>
          </p:nvPr>
        </p:nvGraphicFramePr>
        <p:xfrm>
          <a:off x="152400" y="3810000"/>
          <a:ext cx="8801101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546"/>
                <a:gridCol w="1876294"/>
                <a:gridCol w="834560"/>
                <a:gridCol w="1676400"/>
                <a:gridCol w="1828800"/>
                <a:gridCol w="685800"/>
                <a:gridCol w="1028701"/>
              </a:tblGrid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জা.পৃ.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ডেবিট </a:t>
                      </a:r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400" b="0" dirty="0" smtClean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ক্রেডিট</a:t>
                      </a:r>
                      <a:r>
                        <a:rPr lang="bn-BD" sz="2400" b="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400" b="0" dirty="0" smtClean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ব্যালেন্স বা জের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b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50519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utonnyMJ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n-BD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Round Diagonal Corner Rectangle 12"/>
          <p:cNvSpPr/>
          <p:nvPr/>
        </p:nvSpPr>
        <p:spPr>
          <a:xfrm>
            <a:off x="1143000" y="304800"/>
            <a:ext cx="6553200" cy="533400"/>
          </a:xfrm>
          <a:prstGeom prst="round2DiagRect">
            <a:avLst/>
          </a:prstGeom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ছক দুটির নাম বলতে পারবে কী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bn-BD" sz="2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20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267361"/>
            <a:ext cx="5638800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শিরোনাম </a:t>
            </a:r>
            <a:endParaRPr lang="en-US" sz="8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3657600"/>
            <a:ext cx="8001000" cy="132343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8000" b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হিসাবের জের টানা</a:t>
            </a:r>
          </a:p>
        </p:txBody>
      </p:sp>
    </p:spTree>
    <p:extLst>
      <p:ext uri="{BB962C8B-B14F-4D97-AF65-F5344CB8AC3E}">
        <p14:creationId xmlns:p14="http://schemas.microsoft.com/office/powerpoint/2010/main" val="399118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3087469"/>
            <a:ext cx="8458200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খতিয়ানের জের কি তা বলতে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;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800600"/>
            <a:ext cx="8458200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খতিয়ানের জের টানার নিয়ম বর্ণনা করতে পারবে।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2966" y="3962400"/>
            <a:ext cx="8458200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খতিয়ানের জেরগুলো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চিহ্নিতকরণ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করতে পারবে।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5638800"/>
            <a:ext cx="8458200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খতিয়ানের জেরগুলো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তাৎপর্য ব্যাখ্যা করতে পারবে।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6200" y="3274367"/>
            <a:ext cx="381000" cy="2308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76200" y="4953000"/>
            <a:ext cx="381000" cy="2308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76200" y="4112567"/>
            <a:ext cx="381000" cy="2308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76200" y="5867400"/>
            <a:ext cx="381000" cy="2308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362200" y="667407"/>
            <a:ext cx="4648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1652530"/>
            <a:ext cx="4131327" cy="109067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en-US" sz="6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ঠশেষে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endParaRPr lang="en-US" sz="3600" b="1" u="sng" dirty="0">
              <a:ln w="10160">
                <a:noFill/>
                <a:prstDash val="solid"/>
              </a:ln>
              <a:solidFill>
                <a:srgbClr val="C000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84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3072825"/>
            <a:ext cx="8763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খতিয়ানের উভয় দিকের যোগফলের পার্থ্যককে খতিয়ানের জের বলে।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800"/>
            <a:ext cx="7924800" cy="2203134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06108204"/>
              </p:ext>
            </p:extLst>
          </p:nvPr>
        </p:nvGraphicFramePr>
        <p:xfrm>
          <a:off x="1447800" y="1943675"/>
          <a:ext cx="5638800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Down Arrow 3"/>
          <p:cNvSpPr/>
          <p:nvPr/>
        </p:nvSpPr>
        <p:spPr>
          <a:xfrm>
            <a:off x="3810000" y="2565975"/>
            <a:ext cx="609600" cy="4820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76200" y="5181600"/>
            <a:ext cx="9067800" cy="685800"/>
          </a:xfrm>
          <a:prstGeom prst="roundRect">
            <a:avLst/>
          </a:prstGeom>
          <a:ln w="762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খতিয়ানের উভয় দিকের যোগফলে ক্রেডিট চেয়ে ডেবিট টাকা বেশী হলে তাকে ডেবিট জের বলে</a:t>
            </a:r>
            <a:r>
              <a:rPr lang="bn-BD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200" y="6019800"/>
            <a:ext cx="9067800" cy="685800"/>
          </a:xfrm>
          <a:prstGeom prst="roundRect">
            <a:avLst/>
          </a:prstGeom>
          <a:ln w="762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খতিয়ানের উভয় দিকের যোগফলে </a:t>
            </a:r>
            <a:r>
              <a:rPr lang="bn-BD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ডেবিট </a:t>
            </a:r>
            <a:r>
              <a:rPr lang="bn-B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চেয়ে ক্রেডিট টাকা বেশী হলে </a:t>
            </a:r>
            <a:r>
              <a:rPr lang="bn-BD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ক্রেডিট </a:t>
            </a:r>
            <a:r>
              <a:rPr lang="bn-B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তাকে জের বলে</a:t>
            </a:r>
            <a:r>
              <a:rPr lang="bn-BD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37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2" grpId="0">
        <p:bldAsOne/>
      </p:bldGraphic>
      <p:bldP spid="4" grpId="0" animBg="1"/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735877"/>
              </p:ext>
            </p:extLst>
          </p:nvPr>
        </p:nvGraphicFramePr>
        <p:xfrm>
          <a:off x="5254" y="2218786"/>
          <a:ext cx="9144001" cy="2040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1981200"/>
                <a:gridCol w="512737"/>
                <a:gridCol w="1355123"/>
                <a:gridCol w="814641"/>
                <a:gridCol w="1704814"/>
                <a:gridCol w="542441"/>
                <a:gridCol w="1394845"/>
              </a:tblGrid>
              <a:tr h="673331">
                <a:tc>
                  <a:txBody>
                    <a:bodyPr/>
                    <a:lstStyle/>
                    <a:p>
                      <a:pPr algn="ctr"/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জা.পৃ.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জা.পৃ.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মে-১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মূলধন হি.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৫,০০০.০০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9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ব্যাংক হি.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6</a:t>
                      </a:r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99246"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6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বিক্রয় হি.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8</a:t>
                      </a:r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11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ক্রয় হি.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2</a:t>
                      </a:r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232124" y="1740334"/>
            <a:ext cx="8231330" cy="478452"/>
            <a:chOff x="232123" y="1578948"/>
            <a:chExt cx="8607077" cy="478452"/>
          </a:xfrm>
        </p:grpSpPr>
        <p:sp>
          <p:nvSpPr>
            <p:cNvPr id="4" name="TextBox 3"/>
            <p:cNvSpPr txBox="1"/>
            <p:nvPr/>
          </p:nvSpPr>
          <p:spPr>
            <a:xfrm>
              <a:off x="3677604" y="1578948"/>
              <a:ext cx="2040785" cy="47845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3200" dirty="0">
                  <a:latin typeface="NikoshBAN" pitchFamily="2" charset="0"/>
                  <a:cs typeface="NikoshBAN" pitchFamily="2" charset="0"/>
                </a:rPr>
                <a:t>নগদান হিসাব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32123" y="1578948"/>
              <a:ext cx="1258926" cy="47845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3200" dirty="0">
                  <a:latin typeface="NikoshBAN" pitchFamily="2" charset="0"/>
                  <a:cs typeface="NikoshBAN" pitchFamily="2" charset="0"/>
                </a:rPr>
                <a:t>ডেবিট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613404" y="1578948"/>
              <a:ext cx="1225796" cy="47845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3200" dirty="0">
                  <a:latin typeface="NikoshBAN" pitchFamily="2" charset="0"/>
                  <a:cs typeface="NikoshBAN" pitchFamily="2" charset="0"/>
                </a:rPr>
                <a:t>ক্রেডিট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3358054" y="4048780"/>
            <a:ext cx="1371600" cy="3154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7777653" y="4048781"/>
            <a:ext cx="1371601" cy="3531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3363309" y="3673477"/>
            <a:ext cx="13231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eft-Right Arrow 9"/>
          <p:cNvSpPr/>
          <p:nvPr/>
        </p:nvSpPr>
        <p:spPr>
          <a:xfrm>
            <a:off x="4882054" y="3896380"/>
            <a:ext cx="2618510" cy="599420"/>
          </a:xfrm>
          <a:prstGeom prst="left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latin typeface="SutonnyMJ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775982" y="3673477"/>
            <a:ext cx="13785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92545" y="3972580"/>
            <a:ext cx="1094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800" b="1" dirty="0">
                <a:latin typeface="NikoshBAN" pitchFamily="2" charset="0"/>
                <a:cs typeface="NikoshBAN" pitchFamily="2" charset="0"/>
              </a:rPr>
              <a:t>যোগফল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77654" y="3932891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8,000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00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81854" y="3932891"/>
            <a:ext cx="1475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13,000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00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533400"/>
            <a:ext cx="822960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bn-BD" sz="3200" dirty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হিসাবটিতে যে জের পাওয়া যাবে তার নাম কী হতে পারে?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13509" y="4520625"/>
            <a:ext cx="3810000" cy="660975"/>
            <a:chOff x="457200" y="5880362"/>
            <a:chExt cx="3810000" cy="660975"/>
          </a:xfrm>
        </p:grpSpPr>
        <p:sp>
          <p:nvSpPr>
            <p:cNvPr id="19" name="TextBox 18"/>
            <p:cNvSpPr txBox="1"/>
            <p:nvPr/>
          </p:nvSpPr>
          <p:spPr>
            <a:xfrm>
              <a:off x="2133600" y="5880362"/>
              <a:ext cx="2133600" cy="584775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ডেবিট </a:t>
              </a:r>
              <a:r>
                <a:rPr lang="bn-BD" sz="3200" dirty="0">
                  <a:latin typeface="NikoshBAN" pitchFamily="2" charset="0"/>
                  <a:cs typeface="NikoshBAN" pitchFamily="2" charset="0"/>
                </a:rPr>
                <a:t>জের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0" name="Right Arrow 19"/>
            <p:cNvSpPr/>
            <p:nvPr/>
          </p:nvSpPr>
          <p:spPr>
            <a:xfrm>
              <a:off x="457200" y="5880362"/>
              <a:ext cx="1484098" cy="660975"/>
            </a:xfrm>
            <a:prstGeom prst="rightArrow">
              <a:avLst>
                <a:gd name="adj1" fmla="val 75978"/>
                <a:gd name="adj2" fmla="val 50000"/>
              </a:avLst>
            </a:prstGeom>
            <a:solidFill>
              <a:srgbClr val="92D050"/>
            </a:solidFill>
            <a:ln w="38100">
              <a:solidFill>
                <a:schemeClr val="tx1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bn-BD" dirty="0" smtClean="0">
                <a:solidFill>
                  <a:schemeClr val="tx1"/>
                </a:solidFill>
                <a:latin typeface="SutonnyMJ" pitchFamily="2" charset="0"/>
              </a:endParaRPr>
            </a:p>
            <a:p>
              <a:pPr algn="ctr"/>
              <a:r>
                <a:rPr lang="bn-BD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উত্তর 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13508" y="5435025"/>
            <a:ext cx="4620491" cy="584775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কেনো তা বলতে পারবে কি?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54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/>
      <p:bldP spid="13" grpId="0"/>
      <p:bldP spid="14" grpId="0"/>
      <p:bldP spid="15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585916"/>
              </p:ext>
            </p:extLst>
          </p:nvPr>
        </p:nvGraphicFramePr>
        <p:xfrm>
          <a:off x="0" y="1905000"/>
          <a:ext cx="9144001" cy="2195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1981200"/>
                <a:gridCol w="512737"/>
                <a:gridCol w="1355123"/>
                <a:gridCol w="814641"/>
                <a:gridCol w="1704814"/>
                <a:gridCol w="542441"/>
                <a:gridCol w="1394845"/>
              </a:tblGrid>
              <a:tr h="593167">
                <a:tc>
                  <a:txBody>
                    <a:bodyPr/>
                    <a:lstStyle/>
                    <a:p>
                      <a:pPr algn="ctr"/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জা.পৃ.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তারিখ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বিবরণ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জা.পৃ.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88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ক্রয় ফেরত হি.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  <a:r>
                        <a:rPr lang="bn-BD" sz="28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9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ক্রয় হি.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৫,০০০.০০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854634"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6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নগদান হিসাব</a:t>
                      </a:r>
                      <a:endParaRPr lang="en-US" sz="2800" dirty="0" smtClean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  <a:r>
                        <a:rPr lang="as-IN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মে-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11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ক্রয় হি.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SutonnyMJ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r>
                        <a:rPr lang="as-IN" sz="24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,০০০.০০</a:t>
                      </a:r>
                      <a:endParaRPr lang="en-US" sz="24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7772400" y="3738266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১৪</a:t>
            </a:r>
            <a:r>
              <a:rPr lang="en-US" sz="2400" dirty="0" smtClean="0">
                <a:latin typeface="SutonnyMJ" pitchFamily="2" charset="0"/>
              </a:rPr>
              <a:t>,000.00</a:t>
            </a:r>
            <a:endParaRPr lang="en-US" sz="2400" dirty="0">
              <a:latin typeface="SutonnyMJ" pitchFamily="2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276600" y="3585866"/>
            <a:ext cx="5867400" cy="681334"/>
            <a:chOff x="3276600" y="3966866"/>
            <a:chExt cx="5867400" cy="681334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3352800" y="4043066"/>
              <a:ext cx="132311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Left-Right Arrow 30"/>
            <p:cNvSpPr/>
            <p:nvPr/>
          </p:nvSpPr>
          <p:spPr>
            <a:xfrm>
              <a:off x="4876800" y="3966866"/>
              <a:ext cx="2618510" cy="681334"/>
            </a:xfrm>
            <a:prstGeom prst="left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latin typeface="SutonnyMJ" pitchFamily="2" charset="0"/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7765473" y="4043066"/>
              <a:ext cx="137852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5687291" y="4043066"/>
              <a:ext cx="10945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s-IN" sz="2800" b="1" dirty="0">
                  <a:latin typeface="NikoshBAN" pitchFamily="2" charset="0"/>
                  <a:cs typeface="NikoshBAN" pitchFamily="2" charset="0"/>
                </a:rPr>
                <a:t>যোগফল</a:t>
              </a:r>
              <a:endParaRPr lang="en-US" sz="28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352800" y="4119266"/>
              <a:ext cx="14755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৬</a:t>
              </a:r>
              <a:r>
                <a:rPr lang="en-US" sz="2400" dirty="0" smtClean="0">
                  <a:latin typeface="SutonnyMJ" pitchFamily="2" charset="0"/>
                </a:rPr>
                <a:t>,000.00</a:t>
              </a:r>
              <a:endParaRPr lang="en-US" sz="2400" dirty="0">
                <a:latin typeface="SutonnyMJ" pitchFamily="2" charset="0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3276600" y="4114800"/>
              <a:ext cx="5867400" cy="431677"/>
              <a:chOff x="3276600" y="4648200"/>
              <a:chExt cx="5867400" cy="431677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3276600" y="4648200"/>
                <a:ext cx="1371600" cy="385556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7772399" y="4648200"/>
                <a:ext cx="1371601" cy="431677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713509" y="4596825"/>
            <a:ext cx="3810000" cy="660975"/>
            <a:chOff x="457200" y="5880362"/>
            <a:chExt cx="3810000" cy="660975"/>
          </a:xfrm>
        </p:grpSpPr>
        <p:sp>
          <p:nvSpPr>
            <p:cNvPr id="39" name="TextBox 38"/>
            <p:cNvSpPr txBox="1"/>
            <p:nvPr/>
          </p:nvSpPr>
          <p:spPr>
            <a:xfrm>
              <a:off x="2133600" y="5880362"/>
              <a:ext cx="2133600" cy="584775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ক্রেডিট </a:t>
              </a:r>
              <a:r>
                <a:rPr lang="bn-BD" sz="3200" dirty="0">
                  <a:latin typeface="NikoshBAN" pitchFamily="2" charset="0"/>
                  <a:cs typeface="NikoshBAN" pitchFamily="2" charset="0"/>
                </a:rPr>
                <a:t>জের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0" name="Right Arrow 39"/>
            <p:cNvSpPr/>
            <p:nvPr/>
          </p:nvSpPr>
          <p:spPr>
            <a:xfrm>
              <a:off x="457200" y="5880362"/>
              <a:ext cx="1484098" cy="660975"/>
            </a:xfrm>
            <a:prstGeom prst="rightArrow">
              <a:avLst>
                <a:gd name="adj1" fmla="val 75978"/>
                <a:gd name="adj2" fmla="val 50000"/>
              </a:avLst>
            </a:prstGeom>
            <a:solidFill>
              <a:srgbClr val="92D050"/>
            </a:solidFill>
            <a:ln w="38100">
              <a:solidFill>
                <a:schemeClr val="tx1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bn-BD" dirty="0" smtClean="0">
                <a:solidFill>
                  <a:schemeClr val="tx1"/>
                </a:solidFill>
                <a:latin typeface="SutonnyMJ" pitchFamily="2" charset="0"/>
              </a:endParaRPr>
            </a:p>
            <a:p>
              <a:pPr algn="ctr"/>
              <a:r>
                <a:rPr lang="bn-BD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উত্তর 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0" y="228600"/>
            <a:ext cx="9220200" cy="5847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নিচের এই </a:t>
            </a:r>
            <a:r>
              <a:rPr lang="bn-BD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হিসাবটিতে যে জের পাওয়া যাবে তার নাম কী হতে পারে?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55418" y="1167825"/>
            <a:ext cx="8998527" cy="584775"/>
            <a:chOff x="55418" y="2133600"/>
            <a:chExt cx="8998527" cy="584775"/>
          </a:xfrm>
        </p:grpSpPr>
        <p:sp>
          <p:nvSpPr>
            <p:cNvPr id="43" name="TextBox 42"/>
            <p:cNvSpPr txBox="1"/>
            <p:nvPr/>
          </p:nvSpPr>
          <p:spPr>
            <a:xfrm>
              <a:off x="3657599" y="2133600"/>
              <a:ext cx="2576945" cy="58477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r>
                <a:rPr lang="bn-BD" sz="3200" dirty="0">
                  <a:latin typeface="NikoshBAN" pitchFamily="2" charset="0"/>
                  <a:cs typeface="NikoshBAN" pitchFamily="2" charset="0"/>
                </a:rPr>
                <a:t>পাওনাদার হিসাব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5418" y="2133600"/>
              <a:ext cx="1316182" cy="58477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3200" dirty="0">
                  <a:latin typeface="NikoshBAN" pitchFamily="2" charset="0"/>
                  <a:cs typeface="NikoshBAN" pitchFamily="2" charset="0"/>
                </a:rPr>
                <a:t>ডেবিট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772400" y="2133600"/>
              <a:ext cx="1281545" cy="58477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3200" dirty="0">
                  <a:latin typeface="NikoshBAN" pitchFamily="2" charset="0"/>
                  <a:cs typeface="NikoshBAN" pitchFamily="2" charset="0"/>
                </a:rPr>
                <a:t>ক্রেডিট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713508" y="5663625"/>
            <a:ext cx="4391891" cy="584775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কেনো তা বলতে পারবে কি?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91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1" grpId="0" animBg="1"/>
      <p:bldP spid="4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Words>665</Words>
  <Application>Microsoft Office PowerPoint</Application>
  <PresentationFormat>On-screen Show (4:3)</PresentationFormat>
  <Paragraphs>339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Saiful-Islam</dc:creator>
  <cp:lastModifiedBy>Saiful-Islam</cp:lastModifiedBy>
  <cp:revision>97</cp:revision>
  <dcterms:created xsi:type="dcterms:W3CDTF">2006-08-16T00:00:00Z</dcterms:created>
  <dcterms:modified xsi:type="dcterms:W3CDTF">2019-04-25T05:48:34Z</dcterms:modified>
</cp:coreProperties>
</file>